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302" r:id="rId3"/>
    <p:sldId id="306" r:id="rId4"/>
    <p:sldId id="256" r:id="rId5"/>
    <p:sldId id="307" r:id="rId6"/>
    <p:sldId id="292" r:id="rId7"/>
    <p:sldId id="309" r:id="rId8"/>
    <p:sldId id="265" r:id="rId9"/>
    <p:sldId id="310" r:id="rId10"/>
    <p:sldId id="311" r:id="rId11"/>
    <p:sldId id="313" r:id="rId12"/>
    <p:sldId id="314" r:id="rId13"/>
    <p:sldId id="317" r:id="rId14"/>
    <p:sldId id="318" r:id="rId15"/>
    <p:sldId id="319" r:id="rId16"/>
    <p:sldId id="279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52" autoAdjust="0"/>
    <p:restoredTop sz="94660"/>
  </p:normalViewPr>
  <p:slideViewPr>
    <p:cSldViewPr>
      <p:cViewPr varScale="1">
        <p:scale>
          <a:sx n="79" d="100"/>
          <a:sy n="79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/>
              <a:pPr>
                <a:defRPr/>
              </a:pPr>
              <a:t>07.04.2018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17871" y="1052736"/>
            <a:ext cx="7146417" cy="3744416"/>
          </a:xfrm>
          <a:ln>
            <a:noFill/>
          </a:ln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  </a:t>
            </a:r>
            <a:r>
              <a:rPr lang="ru-RU" sz="3600" dirty="0"/>
              <a:t> </a:t>
            </a:r>
            <a:r>
              <a:rPr lang="ru-RU" sz="6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latin typeface="Comic Sans MS" pitchFamily="66" charset="0"/>
                <a:cs typeface="David" pitchFamily="34" charset="-79"/>
              </a:rPr>
              <a:t>Творческий педагог – творческий ребенок!</a:t>
            </a:r>
          </a:p>
          <a:p>
            <a:pPr marL="0" indent="0" algn="ctr">
              <a:buNone/>
            </a:pPr>
            <a:endParaRPr lang="ru-RU" sz="60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0070C0"/>
              </a:solidFill>
              <a:latin typeface="Comic Sans MS" pitchFamily="66" charset="0"/>
              <a:cs typeface="David" pitchFamily="34" charset="-79"/>
            </a:endParaRPr>
          </a:p>
          <a:p>
            <a:pPr marL="0" indent="0" algn="ctr">
              <a:buNone/>
            </a:pPr>
            <a:r>
              <a:rPr lang="ru-RU" sz="1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latin typeface="Comic Sans MS" pitchFamily="66" charset="0"/>
                <a:cs typeface="David" pitchFamily="34" charset="-79"/>
              </a:rPr>
              <a:t>МАОУ ДО ЦДТ</a:t>
            </a:r>
          </a:p>
          <a:p>
            <a:pPr marL="0" indent="0" algn="ctr">
              <a:buNone/>
            </a:pPr>
            <a:r>
              <a:rPr lang="ru-RU" sz="1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latin typeface="Comic Sans MS" pitchFamily="66" charset="0"/>
                <a:cs typeface="David" pitchFamily="34" charset="-79"/>
              </a:rPr>
              <a:t>г. Усть-Илимск. 2018</a:t>
            </a:r>
            <a:endParaRPr lang="ru-RU" sz="1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0070C0"/>
              </a:solidFill>
              <a:latin typeface="Comic Sans MS" pitchFamily="66" charset="0"/>
              <a:cs typeface="David" pitchFamily="34" charset="-79"/>
            </a:endParaRPr>
          </a:p>
          <a:p>
            <a:pPr marL="0" indent="0" algn="ctr">
              <a:buNone/>
            </a:pPr>
            <a:r>
              <a:rPr lang="ru-RU" sz="4800" i="1" dirty="0">
                <a:solidFill>
                  <a:schemeClr val="accent2">
                    <a:lumMod val="50000"/>
                  </a:schemeClr>
                </a:solidFill>
              </a:rPr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7668344" cy="10187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spcAft>
                <a:spcPts val="0"/>
              </a:spcAft>
            </a:pP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Использование </a:t>
            </a:r>
          </a:p>
          <a:p>
            <a:pPr marL="285750" indent="-285750" algn="ctr">
              <a:spcAft>
                <a:spcPts val="0"/>
              </a:spcAft>
            </a:pP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творческого потенциала</a:t>
            </a:r>
          </a:p>
          <a:p>
            <a:pPr marL="285750" indent="-285750" algn="ctr">
              <a:spcAft>
                <a:spcPts val="0"/>
              </a:spcAft>
            </a:pPr>
            <a:endParaRPr lang="ru-RU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>
              <a:spcAft>
                <a:spcPts val="0"/>
              </a:spcAft>
            </a:pP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Взрослый человек – 20%</a:t>
            </a:r>
          </a:p>
          <a:p>
            <a:pPr marL="285750" indent="-285750">
              <a:spcAft>
                <a:spcPts val="0"/>
              </a:spcAft>
            </a:pPr>
            <a:endParaRPr lang="ru-RU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>
              <a:spcAft>
                <a:spcPts val="0"/>
              </a:spcAft>
            </a:pP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Студенты – 20-50%</a:t>
            </a:r>
          </a:p>
          <a:p>
            <a:pPr marL="285750" indent="-285750">
              <a:spcAft>
                <a:spcPts val="0"/>
              </a:spcAft>
            </a:pPr>
            <a:endParaRPr lang="ru-RU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>
              <a:spcAft>
                <a:spcPts val="0"/>
              </a:spcAft>
            </a:pP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Младшие школьники – 50-70%</a:t>
            </a:r>
          </a:p>
          <a:p>
            <a:pPr marL="285750" indent="-285750">
              <a:spcAft>
                <a:spcPts val="0"/>
              </a:spcAft>
            </a:pPr>
            <a:endParaRPr lang="ru-RU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>
              <a:spcAft>
                <a:spcPts val="0"/>
              </a:spcAft>
            </a:pP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Дошкольники – 95 %</a:t>
            </a:r>
          </a:p>
          <a:p>
            <a:pPr marL="285750" indent="-285750">
              <a:spcAft>
                <a:spcPts val="0"/>
              </a:spcAft>
            </a:pPr>
            <a:endParaRPr lang="ru-RU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Маленькие дети – самый благоприятный </a:t>
            </a:r>
          </a:p>
          <a:p>
            <a:pPr marL="285750" indent="-285750"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период для развития творческих способностей !</a:t>
            </a:r>
          </a:p>
          <a:p>
            <a:pPr marL="285750" indent="-285750" algn="ctr">
              <a:spcAft>
                <a:spcPts val="0"/>
              </a:spcAft>
            </a:pPr>
            <a:endParaRPr lang="ru-RU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>
              <a:spcAft>
                <a:spcPts val="0"/>
              </a:spcAft>
            </a:pPr>
            <a:endParaRPr lang="ru-RU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spcAft>
                <a:spcPts val="0"/>
              </a:spcAft>
            </a:pPr>
            <a:endParaRPr lang="ru-RU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spcAft>
                <a:spcPts val="0"/>
              </a:spcAft>
            </a:pPr>
            <a:endParaRPr lang="ru-RU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spcAft>
                <a:spcPts val="0"/>
              </a:spcAft>
            </a:pPr>
            <a:endParaRPr lang="ru-RU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spcAft>
                <a:spcPts val="0"/>
              </a:spcAft>
            </a:pPr>
            <a:endParaRPr lang="ru-RU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spcAft>
                <a:spcPts val="0"/>
              </a:spcAft>
            </a:pPr>
            <a:endParaRPr lang="ru-RU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spcAft>
                <a:spcPts val="0"/>
              </a:spcAft>
            </a:pPr>
            <a:endParaRPr lang="ru-RU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spcAft>
                <a:spcPts val="0"/>
              </a:spcAft>
            </a:pPr>
            <a:endParaRPr lang="ru-RU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spcAft>
                <a:spcPts val="0"/>
              </a:spcAft>
            </a:pPr>
            <a:endParaRPr lang="ru-RU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spcAft>
                <a:spcPts val="0"/>
              </a:spcAft>
            </a:pPr>
            <a:endParaRPr lang="ru-RU" sz="28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474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3284984"/>
            <a:ext cx="7704856" cy="2736304"/>
          </a:xfrm>
        </p:spPr>
        <p:txBody>
          <a:bodyPr rtlCol="0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David" pitchFamily="34" charset="-79"/>
              </a:rPr>
              <a:t>ПОНЯТИЯ</a:t>
            </a:r>
          </a:p>
          <a:p>
            <a:pPr>
              <a:lnSpc>
                <a:spcPct val="90000"/>
              </a:lnSpc>
              <a:defRPr/>
            </a:pP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  <a:cs typeface="David" pitchFamily="34" charset="-79"/>
            </a:endParaRPr>
          </a:p>
          <a:p>
            <a:pPr>
              <a:lnSpc>
                <a:spcPct val="90000"/>
              </a:lnSpc>
              <a:defRPr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David" pitchFamily="34" charset="-79"/>
              </a:rPr>
              <a:t>ТВОРЧЕСТВО и КРЕАТИВНОСТЬ</a:t>
            </a:r>
            <a:endParaRPr lang="ru-RU" sz="4000" b="1" dirty="0" smtClean="0">
              <a:solidFill>
                <a:srgbClr val="0070C0"/>
              </a:solidFill>
              <a:latin typeface="Comic Sans MS" panose="030F0702030302020204" pitchFamily="66" charset="0"/>
              <a:cs typeface="David" pitchFamily="34" charset="-79"/>
            </a:endParaRPr>
          </a:p>
          <a:p>
            <a:pPr fontAlgn="auto">
              <a:spcAft>
                <a:spcPts val="0"/>
              </a:spcAft>
              <a:defRPr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3284984"/>
            <a:ext cx="7400925" cy="2736304"/>
          </a:xfrm>
        </p:spPr>
        <p:txBody>
          <a:bodyPr rtlCol="0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David" pitchFamily="34" charset="-79"/>
              </a:rPr>
              <a:t>ТВОРЧЕСТВО – </a:t>
            </a:r>
          </a:p>
          <a:p>
            <a:pPr algn="l">
              <a:lnSpc>
                <a:spcPct val="90000"/>
              </a:lnSpc>
              <a:defRPr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David" pitchFamily="34" charset="-79"/>
              </a:rPr>
              <a:t>это создание нового, прекрасного, оно противостоит шаблону и вводит человека в атмосферу поиска</a:t>
            </a:r>
            <a:endParaRPr lang="ru-RU" sz="4000" b="1" i="1" dirty="0" smtClean="0">
              <a:solidFill>
                <a:srgbClr val="0070C0"/>
              </a:solidFill>
              <a:latin typeface="Comic Sans MS" panose="030F0702030302020204" pitchFamily="66" charset="0"/>
              <a:cs typeface="David" pitchFamily="34" charset="-79"/>
            </a:endParaRPr>
          </a:p>
          <a:p>
            <a:pPr fontAlgn="auto">
              <a:spcAft>
                <a:spcPts val="0"/>
              </a:spcAft>
              <a:defRPr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3284984"/>
            <a:ext cx="7400925" cy="2736304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70C0"/>
                </a:solidFill>
                <a:latin typeface="Comic Sans MS" pitchFamily="66" charset="0"/>
                <a:cs typeface="David" pitchFamily="34" charset="-79"/>
              </a:rPr>
              <a:t>КРЕАТИВНОСТЬ –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sz="3900" b="1" dirty="0" smtClean="0">
                <a:solidFill>
                  <a:srgbClr val="0070C0"/>
                </a:solidFill>
                <a:latin typeface="Comic Sans MS" pitchFamily="66" charset="0"/>
              </a:rPr>
              <a:t>готовность к созданию принципиально новых идей, непохожих на традиционные схемы мышления</a:t>
            </a:r>
            <a:endParaRPr lang="ru-RU" sz="3900" b="1" dirty="0">
              <a:solidFill>
                <a:srgbClr val="0070C0"/>
              </a:solidFill>
              <a:latin typeface="Comic Sans MS" pitchFamily="66" charset="0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1" y="188640"/>
            <a:ext cx="73803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Aft>
                <a:spcPts val="0"/>
              </a:spcAft>
              <a:buSzPts val="1000"/>
              <a:tabLst>
                <a:tab pos="457200" algn="l"/>
              </a:tabLst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000"/>
              <a:tabLst>
                <a:tab pos="457200" algn="l"/>
              </a:tabLst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000"/>
              <a:tabLst>
                <a:tab pos="457200" algn="l"/>
              </a:tabLst>
            </a:pPr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000"/>
              <a:tabLst>
                <a:tab pos="457200" algn="l"/>
              </a:tabLst>
            </a:pPr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9218" name="Picture 2" descr="https://ds04.infourok.ru/uploads/ex/082c/0000a46b-7eeef4a6/640/img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0"/>
            <a:ext cx="6480720" cy="57606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2205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1" y="188640"/>
            <a:ext cx="7380311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Aft>
                <a:spcPts val="0"/>
              </a:spcAft>
              <a:buSzPts val="1000"/>
              <a:tabLst>
                <a:tab pos="457200" algn="l"/>
              </a:tabLst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 algn="ctr"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БЫТЬ КРЕАТИВНЫМ – ЭТО ЗНАЧИТ:</a:t>
            </a:r>
          </a:p>
          <a:p>
            <a:pPr marL="342900" lvl="0" indent="-342900" algn="ctr">
              <a:spcAft>
                <a:spcPts val="0"/>
              </a:spcAft>
              <a:buSzPts val="1000"/>
              <a:tabLst>
                <a:tab pos="457200" algn="l"/>
              </a:tabLst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- Генерировать много идей</a:t>
            </a:r>
          </a:p>
          <a:p>
            <a:pPr marL="342900" lvl="0" indent="-342900">
              <a:spcAft>
                <a:spcPts val="0"/>
              </a:spcAft>
              <a:buSzPts val="1000"/>
              <a:tabLst>
                <a:tab pos="457200" algn="l"/>
              </a:tabLst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- Быть оригинальным</a:t>
            </a:r>
          </a:p>
          <a:p>
            <a:pPr marL="342900" lvl="0" indent="-342900">
              <a:spcAft>
                <a:spcPts val="0"/>
              </a:spcAft>
              <a:buSzPts val="1000"/>
              <a:tabLst>
                <a:tab pos="457200" algn="l"/>
              </a:tabLst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- Проходить сквозь стены</a:t>
            </a:r>
          </a:p>
          <a:p>
            <a:pPr marL="342900" lvl="0" indent="-342900">
              <a:spcAft>
                <a:spcPts val="0"/>
              </a:spcAft>
              <a:buSzPts val="1000"/>
              <a:tabLst>
                <a:tab pos="457200" algn="l"/>
              </a:tabLst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- Зажигать солнце</a:t>
            </a:r>
          </a:p>
          <a:p>
            <a:pPr marL="342900" lvl="0" indent="-342900">
              <a:spcAft>
                <a:spcPts val="0"/>
              </a:spcAft>
              <a:buSzPts val="1000"/>
              <a:tabLst>
                <a:tab pos="457200" algn="l"/>
              </a:tabLst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- Научиться изобретать</a:t>
            </a:r>
          </a:p>
          <a:p>
            <a:pPr marL="342900" lvl="0" indent="-342900">
              <a:spcAft>
                <a:spcPts val="0"/>
              </a:spcAft>
              <a:buSzPts val="1000"/>
              <a:buFontTx/>
              <a:buChar char="-"/>
              <a:tabLst>
                <a:tab pos="457200" algn="l"/>
              </a:tabLst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- Строить замки из песка</a:t>
            </a:r>
          </a:p>
          <a:p>
            <a:pPr marL="342900" lvl="0" indent="-342900">
              <a:spcAft>
                <a:spcPts val="0"/>
              </a:spcAft>
              <a:buSzPts val="1000"/>
              <a:buFontTx/>
              <a:buChar char="-"/>
              <a:tabLst>
                <a:tab pos="457200" algn="l"/>
              </a:tabLst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000"/>
              <a:tabLst>
                <a:tab pos="457200" algn="l"/>
              </a:tabLst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000"/>
              <a:tabLst>
                <a:tab pos="457200" algn="l"/>
              </a:tabLst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000"/>
              <a:tabLst>
                <a:tab pos="457200" algn="l"/>
              </a:tabLst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000"/>
              <a:tabLst>
                <a:tab pos="457200" algn="l"/>
              </a:tabLst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000"/>
              <a:tabLst>
                <a:tab pos="457200" algn="l"/>
              </a:tabLst>
            </a:pPr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000"/>
              <a:tabLst>
                <a:tab pos="457200" algn="l"/>
              </a:tabLst>
            </a:pPr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05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04864"/>
            <a:ext cx="9144000" cy="4509120"/>
          </a:xfr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ТВОРЧЕСКИЕ  ЗАДАНИЯ  ПОМОГАЮТ: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Развивать </a:t>
            </a:r>
            <a:r>
              <a:rPr lang="ru-RU" sz="2400" b="1" dirty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творческую активность </a:t>
            </a: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учащихся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Включать учащихся </a:t>
            </a:r>
            <a:r>
              <a:rPr lang="ru-RU" sz="2400" b="1" dirty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в творческую </a:t>
            </a: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деятельность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Развивать </a:t>
            </a:r>
            <a:r>
              <a:rPr lang="ru-RU" sz="2400" b="1" dirty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качества творческого </a:t>
            </a: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мышления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Развивать самостоятельность</a:t>
            </a:r>
            <a:endParaRPr lang="ru-RU" sz="2400" b="1" dirty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04864"/>
            <a:ext cx="9144000" cy="4509120"/>
          </a:xfr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ИГРА – 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САМЫЙ ЛУЧШИЙ СПОСОБ РАЗВИТЬ ТВОРЧЕСКИЕ СПОСОБНОСТИ И КРЕАТИВНОСТЬ</a:t>
            </a:r>
            <a:endParaRPr lang="ru-RU" sz="3600" b="1" dirty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085184"/>
          </a:xfr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ИГРА «Перевертыши»</a:t>
            </a:r>
          </a:p>
          <a:p>
            <a:pPr indent="101600" algn="just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Дети не всегда четко умеют выразить свои мысли, но педагог должен научиться понимать смысл сказанного.</a:t>
            </a:r>
          </a:p>
          <a:p>
            <a:pPr indent="101600" algn="just">
              <a:buFontTx/>
              <a:buChar char="-"/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 Василий Иванович остается на работе</a:t>
            </a:r>
          </a:p>
          <a:p>
            <a:pPr indent="101600" algn="just">
              <a:buFontTx/>
              <a:buChar char="-"/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 Грустные взрослые</a:t>
            </a:r>
          </a:p>
          <a:p>
            <a:pPr indent="101600" algn="just">
              <a:buFontTx/>
              <a:buChar char="-"/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 Мужик на телеге – мерину тяжелее</a:t>
            </a:r>
          </a:p>
          <a:p>
            <a:pPr indent="101600" algn="just">
              <a:buFontTx/>
              <a:buChar char="-"/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 С ленью не засунешь и птицу в море </a:t>
            </a:r>
          </a:p>
          <a:p>
            <a:pPr indent="101600" algn="just">
              <a:buFontTx/>
              <a:buChar char="-"/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 Громче стоишь - ближе не будешь </a:t>
            </a:r>
            <a:endParaRPr lang="ru-RU" sz="2400" b="1" dirty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5013176"/>
          </a:xfr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ИГРА «</a:t>
            </a:r>
            <a:r>
              <a:rPr lang="ru-RU" sz="3600" b="1" dirty="0" smtClean="0">
                <a:solidFill>
                  <a:srgbClr val="0070C0"/>
                </a:solidFill>
                <a:latin typeface="Comic Sans MS" pitchFamily="66" charset="0"/>
              </a:rPr>
              <a:t>Творческий человек</a:t>
            </a:r>
            <a:r>
              <a:rPr lang="ru-RU" sz="3600" b="1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»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Разделить горизонтально лежащий лист бумаги вертикальной чертой пополам.</a:t>
            </a:r>
          </a:p>
          <a:p>
            <a:pPr marL="0" indent="0">
              <a:buNone/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На левой стороне листа нарисовать творческого человека.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На правой стороне листа – не творческого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ВАЖНО! Проанализировать какие качество отражают              каждого из этих людей </a:t>
            </a:r>
          </a:p>
          <a:p>
            <a:pPr indent="101600" algn="just"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085184"/>
          </a:xfr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ИГРА «Спортивный костюм»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Перечислить:</a:t>
            </a:r>
          </a:p>
          <a:p>
            <a:pPr marL="742950" indent="-74295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То, что возможно сделать со спортивным костюмом.</a:t>
            </a:r>
          </a:p>
          <a:p>
            <a:pPr marL="742950" indent="-74295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То</a:t>
            </a:r>
            <a:r>
              <a:rPr lang="ru-RU" sz="24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, чего со спортивным костюмом сделать невозможно</a:t>
            </a:r>
          </a:p>
          <a:p>
            <a:pPr marL="742950" indent="-742950">
              <a:buNone/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marL="742950" indent="-742950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СМЫСЛ ИГРЫ: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  <a:t>Стимулировать участников к генерированию идей, на первый взгляд выходящих за пределы здравого смысла</a:t>
            </a:r>
          </a:p>
          <a:p>
            <a:pPr marL="742950" indent="-742950">
              <a:buNone/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 smtClean="0">
              <a:solidFill>
                <a:srgbClr val="C0000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endParaRPr lang="ru-RU" sz="3600" dirty="0" smtClean="0"/>
          </a:p>
          <a:p>
            <a:pPr algn="just">
              <a:lnSpc>
                <a:spcPct val="150000"/>
              </a:lnSpc>
              <a:buNone/>
            </a:pP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indent="101600" algn="just"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4869160"/>
          </a:xfrm>
        </p:spPr>
        <p:txBody>
          <a:bodyPr/>
          <a:lstStyle/>
          <a:p>
            <a:pPr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 «</a:t>
            </a:r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Даст здоровья за минутку 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добрая физкультминутка</a:t>
            </a:r>
            <a:r>
              <a:rPr lang="ru-RU" sz="36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»</a:t>
            </a:r>
          </a:p>
          <a:p>
            <a:pPr algn="ctr">
              <a:buNone/>
            </a:pP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Раз – подняться на носки и улыбнуться.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Два – руки вверх и подтянуться.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Три – согнуться, разогнуться.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Четыре – снова все начать.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Пять – поглубже всем вздохнуть.</a:t>
            </a:r>
          </a:p>
          <a:p>
            <a:endParaRPr lang="ru-RU" sz="3600" dirty="0" smtClean="0"/>
          </a:p>
          <a:p>
            <a:pPr algn="just">
              <a:lnSpc>
                <a:spcPct val="150000"/>
              </a:lnSpc>
              <a:buNone/>
            </a:pP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indent="101600" algn="just"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4869160"/>
          </a:xfrm>
        </p:spPr>
        <p:txBody>
          <a:bodyPr/>
          <a:lstStyle/>
          <a:p>
            <a:pPr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 «</a:t>
            </a:r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Даст здоровья за минутку 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добрая физкультминутка</a:t>
            </a:r>
            <a:r>
              <a:rPr lang="ru-RU" sz="3600" b="1" dirty="0" smtClean="0">
                <a:solidFill>
                  <a:srgbClr val="C00000"/>
                </a:solidFill>
                <a:latin typeface="Comic Sans MS" panose="030F0702030302020204" pitchFamily="66" charset="0"/>
                <a:cs typeface="Times New Roman" pitchFamily="18" charset="0"/>
              </a:rPr>
              <a:t>»</a:t>
            </a:r>
          </a:p>
          <a:p>
            <a:pPr algn="ctr">
              <a:buNone/>
            </a:pP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Шесть – на пояс руки ставим.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Семь – повороты туловища начинаем.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Восемь – столько раз приседаем.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Девять – потягиваемся и отдыхаем.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Десять – и </a:t>
            </a:r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семинар </a:t>
            </a:r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наш </a:t>
            </a:r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продолжаем</a:t>
            </a:r>
            <a:endParaRPr lang="ru-RU" sz="2400" b="1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742950" indent="-742950" algn="ctr">
              <a:buNone/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marL="742950" indent="-742950" algn="ctr">
              <a:buAutoNum type="arabicPeriod"/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 smtClean="0">
              <a:solidFill>
                <a:srgbClr val="C0000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endParaRPr lang="ru-RU" sz="3600" dirty="0" smtClean="0"/>
          </a:p>
          <a:p>
            <a:pPr algn="just">
              <a:lnSpc>
                <a:spcPct val="150000"/>
              </a:lnSpc>
              <a:buNone/>
            </a:pP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indent="101600" algn="just"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797152"/>
          </a:xfrm>
        </p:spPr>
        <p:txBody>
          <a:bodyPr/>
          <a:lstStyle/>
          <a:p>
            <a:pPr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itchFamily="66" charset="0"/>
              </a:rPr>
              <a:t>КОЛЛАЖ «ХОЧУ-МОГУ-НАДО»</a:t>
            </a:r>
          </a:p>
          <a:p>
            <a:pPr marL="742950" indent="-742950">
              <a:buNone/>
            </a:pPr>
            <a:endParaRPr lang="ru-RU" sz="2400" b="1" dirty="0" smtClean="0">
              <a:solidFill>
                <a:srgbClr val="0070C0"/>
              </a:solidFill>
              <a:latin typeface="Comic Sans MS" pitchFamily="66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</a:rPr>
              <a:t>Тема коллажа: «Мои желания, возможности и обязанности»</a:t>
            </a:r>
          </a:p>
          <a:p>
            <a:pPr marL="742950" indent="-742950" algn="ctr">
              <a:buNone/>
            </a:pPr>
            <a:endParaRPr lang="ru-RU" sz="2400" b="1" dirty="0" smtClean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  <a:t>СМЫСЛ УПРАЖНЕНИЯ: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  <a:t>Упражнение способствует более полному осознанию своих желаний и возможностей, постановке личностных и профессиональных целей, повышению самооценки</a:t>
            </a:r>
          </a:p>
          <a:p>
            <a:pPr algn="ctr"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 smtClean="0">
              <a:solidFill>
                <a:srgbClr val="C0000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endParaRPr lang="ru-RU" sz="3600" dirty="0" smtClean="0"/>
          </a:p>
          <a:p>
            <a:pPr algn="just">
              <a:lnSpc>
                <a:spcPct val="150000"/>
              </a:lnSpc>
              <a:buNone/>
            </a:pP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indent="101600" algn="just"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3212976"/>
            <a:ext cx="7400925" cy="3240360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defRPr/>
            </a:pPr>
            <a:endParaRPr lang="ru-RU" sz="4300" b="1" dirty="0" smtClean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43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«</a:t>
            </a:r>
            <a:r>
              <a:rPr lang="ru-RU" sz="4300" b="1" dirty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Неудача – это просто возможность начать снова, но уже более </a:t>
            </a:r>
            <a:r>
              <a:rPr lang="ru-RU" sz="4300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мудро»</a:t>
            </a:r>
            <a:endParaRPr lang="ru-RU" sz="4300" b="1" dirty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algn="r" fontAlgn="auto">
              <a:spcAft>
                <a:spcPts val="0"/>
              </a:spcAft>
              <a:defRPr/>
            </a:pPr>
            <a:endParaRPr lang="ru-RU" sz="2400" b="1" dirty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algn="r" fontAlgn="auto">
              <a:spcAft>
                <a:spcPts val="0"/>
              </a:spcAft>
              <a:defRPr/>
            </a:pPr>
            <a:endParaRPr lang="ru-RU" sz="2400" b="1" dirty="0">
              <a:solidFill>
                <a:srgbClr val="0070C0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ru-RU" sz="3800" b="1" dirty="0">
                <a:solidFill>
                  <a:srgbClr val="0070C0"/>
                </a:solidFill>
                <a:latin typeface="Comic Sans MS" panose="030F0702030302020204" pitchFamily="66" charset="0"/>
                <a:cs typeface="Times New Roman" pitchFamily="18" charset="0"/>
              </a:rPr>
              <a:t>Генри Форд</a:t>
            </a:r>
          </a:p>
          <a:p>
            <a:pPr fontAlgn="auto">
              <a:spcAft>
                <a:spcPts val="0"/>
              </a:spcAft>
              <a:defRPr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998765384"/>
      </p:ext>
    </p:extLst>
  </p:cSld>
  <p:clrMapOvr>
    <a:masterClrMapping/>
  </p:clrMapOvr>
</p:sld>
</file>

<file path=ppt/theme/theme1.xml><?xml version="1.0" encoding="utf-8"?>
<a:theme xmlns:a="http://schemas.openxmlformats.org/drawingml/2006/main" name="Шаблон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2</Template>
  <TotalTime>2270</TotalTime>
  <Words>391</Words>
  <Application>Microsoft Office PowerPoint</Application>
  <PresentationFormat>Экран (4:3)</PresentationFormat>
  <Paragraphs>130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Шаблон 2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«Педагогические идеи. Сюжеты и формы».</dc:title>
  <dc:creator>Admin</dc:creator>
  <cp:lastModifiedBy>tanya</cp:lastModifiedBy>
  <cp:revision>131</cp:revision>
  <dcterms:created xsi:type="dcterms:W3CDTF">2014-03-30T09:57:34Z</dcterms:created>
  <dcterms:modified xsi:type="dcterms:W3CDTF">2018-04-07T02:47:41Z</dcterms:modified>
</cp:coreProperties>
</file>